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ags/tag1.xml" ContentType="application/vnd.openxmlformats-officedocument.presentationml.tags+xml"/>
  <Override PartName="/ppt/theme/themeOverride7.xml" ContentType="application/vnd.openxmlformats-officedocument.themeOverride+xml"/>
  <Override PartName="/ppt/tags/tag2.xml" ContentType="application/vnd.openxmlformats-officedocument.presentationml.tags+xml"/>
  <Override PartName="/ppt/theme/themeOverride8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13"/>
  </p:notesMasterIdLst>
  <p:handoutMasterIdLst>
    <p:handoutMasterId r:id="rId14"/>
  </p:handoutMasterIdLst>
  <p:sldIdLst>
    <p:sldId id="290" r:id="rId3"/>
    <p:sldId id="258" r:id="rId4"/>
    <p:sldId id="386" r:id="rId5"/>
    <p:sldId id="393" r:id="rId6"/>
    <p:sldId id="455" r:id="rId7"/>
    <p:sldId id="456" r:id="rId8"/>
    <p:sldId id="457" r:id="rId9"/>
    <p:sldId id="458" r:id="rId10"/>
    <p:sldId id="459" r:id="rId11"/>
    <p:sldId id="415" r:id="rId12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30BB"/>
    <a:srgbClr val="034ABD"/>
    <a:srgbClr val="0B5CB5"/>
    <a:srgbClr val="130868"/>
    <a:srgbClr val="210DB3"/>
    <a:srgbClr val="106F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63" autoAdjust="0"/>
    <p:restoredTop sz="91826" autoAdjust="0"/>
  </p:normalViewPr>
  <p:slideViewPr>
    <p:cSldViewPr>
      <p:cViewPr varScale="1">
        <p:scale>
          <a:sx n="67" d="100"/>
          <a:sy n="67" d="100"/>
        </p:scale>
        <p:origin x="-147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orient="horz" pos="2208"/>
        <p:guide pos="2160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media1.wma>
</file>

<file path=ppt/media/media10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10/17/2020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/>
              <a:t>10/17/2020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/>
              <a:t>10/17/2020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/>
              <a:t>10/17/2020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/>
              <a:t>10/17/2020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 smtClean="0">
                <a:cs typeface="B Titr" panose="00000700000000000000" pitchFamily="2" charset="-78"/>
              </a:rPr>
              <a:t>Microprocessors and Assembly Language</a:t>
            </a:r>
            <a:r>
              <a:rPr lang="en-US" dirty="0" smtClean="0">
                <a:cs typeface="B Titr" panose="00000700000000000000" pitchFamily="2" charset="-78"/>
              </a:rPr>
              <a:t>, Spring 2020, </a:t>
            </a:r>
            <a:r>
              <a:rPr lang="en-US" dirty="0" smtClean="0">
                <a:cs typeface="B Titr" panose="00000700000000000000" pitchFamily="2" charset="-78"/>
              </a:rPr>
              <a:t>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10/17/2020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10/17/2020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10/17/2020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10/17/2020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wma"/><Relationship Id="rId7" Type="http://schemas.openxmlformats.org/officeDocument/2006/relationships/image" Target="../media/image4.png"/><Relationship Id="rId2" Type="http://schemas.openxmlformats.org/officeDocument/2006/relationships/tags" Target="../tags/tag1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wma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9.wma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wm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</a:t>
            </a:r>
            <a:r>
              <a:rPr lang="en-US" sz="32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Language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Lecture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25</a:t>
            </a:r>
            <a:endParaRPr lang="en-US" sz="2000" dirty="0" smtClean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45"/>
    </mc:Choice>
    <mc:Fallback>
      <p:transition spd="slow" advTm="10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10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</a:t>
            </a:r>
            <a:r>
              <a:rPr lang="en-US" sz="1400" dirty="0" smtClean="0">
                <a:cs typeface="B Titr" panose="00000700000000000000" pitchFamily="2" charset="-78"/>
              </a:rPr>
              <a:t>, 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 smtClean="0"/>
              <a:t>End of Appendix E!</a:t>
            </a:r>
            <a:endParaRPr lang="en-US" sz="3200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356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3874"/>
    </mc:Choice>
    <mc:Fallback>
      <p:transition spd="slow" advTm="53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 smtClean="0"/>
              <a:t>Arm </a:t>
            </a:r>
            <a:r>
              <a:rPr lang="en-US" sz="2000" b="1" dirty="0"/>
              <a:t>Assembly Language Programming and Architecture,  Volume 1, 1st edition, Muhammad Ali </a:t>
            </a:r>
            <a:r>
              <a:rPr lang="en-US" sz="2000" b="1" dirty="0" err="1"/>
              <a:t>Mazidi</a:t>
            </a:r>
            <a:r>
              <a:rPr lang="en-US" sz="2000" b="1" dirty="0"/>
              <a:t>, </a:t>
            </a:r>
            <a:r>
              <a:rPr lang="en-US" sz="2000" b="1" dirty="0" err="1"/>
              <a:t>Sarmad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and </a:t>
            </a:r>
            <a:r>
              <a:rPr lang="en-US" sz="2000" b="1" dirty="0" err="1"/>
              <a:t>Sepehr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</a:t>
            </a:r>
            <a:r>
              <a:rPr lang="en-US" sz="2000" b="1" dirty="0" err="1"/>
              <a:t>MicroDigitalEd</a:t>
            </a:r>
            <a:r>
              <a:rPr lang="en-US" sz="2000" b="1" dirty="0"/>
              <a:t>, </a:t>
            </a:r>
            <a:r>
              <a:rPr lang="en-US" sz="2000" b="1" dirty="0" smtClean="0"/>
              <a:t>2013.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endParaRPr lang="en-US" sz="2000" b="1" dirty="0"/>
          </a:p>
          <a:p>
            <a:pPr algn="l"/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algn="l"/>
            <a:endParaRPr lang="fa-IR" sz="16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</a:t>
            </a:r>
            <a:r>
              <a:rPr lang="en-US" sz="1400" dirty="0" smtClean="0">
                <a:cs typeface="B Titr" panose="00000700000000000000" pitchFamily="2" charset="-78"/>
              </a:rPr>
              <a:t>, 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"/>
    </mc:Choice>
    <mc:Fallback>
      <p:transition spd="slow" advTm="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</a:t>
            </a:r>
            <a:r>
              <a:rPr lang="en-US" sz="1400" dirty="0" smtClean="0">
                <a:cs typeface="B Titr" panose="00000700000000000000" pitchFamily="2" charset="-78"/>
              </a:rPr>
              <a:t>, 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667000"/>
            <a:ext cx="8458200" cy="754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/>
              <a:t>Appendix E: Passing Arguments into Functions</a:t>
            </a:r>
            <a:endParaRPr lang="en-US" sz="2800" b="1" baseline="30000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05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0962"/>
    </mc:Choice>
    <mc:Fallback>
      <p:transition spd="slow" advTm="30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Passing Arguments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</a:t>
            </a:r>
            <a:r>
              <a:rPr lang="en-US" sz="1400" dirty="0" smtClean="0">
                <a:cs typeface="B Titr" panose="00000700000000000000" pitchFamily="2" charset="-78"/>
              </a:rPr>
              <a:t>, 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2906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Three ways </a:t>
            </a:r>
            <a:r>
              <a:rPr lang="en-US" sz="2400" b="1" dirty="0"/>
              <a:t>to pass arguments (parameters) to </a:t>
            </a:r>
            <a:r>
              <a:rPr lang="en-US" sz="2400" b="1" dirty="0" smtClean="0"/>
              <a:t>functions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Through </a:t>
            </a:r>
            <a:r>
              <a:rPr lang="en-US" sz="2000" b="1" dirty="0"/>
              <a:t>registers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Through </a:t>
            </a:r>
            <a:r>
              <a:rPr lang="en-US" sz="2000" b="1" dirty="0"/>
              <a:t>memory using references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Using </a:t>
            </a:r>
            <a:r>
              <a:rPr lang="en-US" sz="2000" b="1" dirty="0"/>
              <a:t>stack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/>
            </a:r>
            <a:br>
              <a:rPr lang="en-US" sz="2000" dirty="0"/>
            </a:br>
            <a:endParaRPr lang="en-US" sz="2000" b="1" dirty="0" smtClean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7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65311"/>
    </mc:Choice>
    <mc:Fallback>
      <p:transition spd="slow" advTm="65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Passing Arguments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</a:t>
            </a:r>
            <a:r>
              <a:rPr lang="en-US" sz="1400" dirty="0" smtClean="0">
                <a:cs typeface="B Titr" panose="00000700000000000000" pitchFamily="2" charset="-78"/>
              </a:rPr>
              <a:t>, 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Passing arguments through registers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 smtClean="0"/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AREA </a:t>
            </a:r>
            <a:r>
              <a:rPr lang="en-US" sz="2000" b="1" dirty="0">
                <a:solidFill>
                  <a:srgbClr val="C00000"/>
                </a:solidFill>
              </a:rPr>
              <a:t>OUR_PROG, CODE, READONLY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dirty="0" smtClean="0">
                <a:solidFill>
                  <a:srgbClr val="C00000"/>
                </a:solidFill>
              </a:rPr>
              <a:t>		</a:t>
            </a:r>
            <a:r>
              <a:rPr lang="en-US" sz="2000" b="1" dirty="0" smtClean="0">
                <a:solidFill>
                  <a:srgbClr val="C00000"/>
                </a:solidFill>
              </a:rPr>
              <a:t>MOV </a:t>
            </a:r>
            <a:r>
              <a:rPr lang="en-US" sz="2000" b="1" dirty="0">
                <a:solidFill>
                  <a:srgbClr val="0530BB"/>
                </a:solidFill>
              </a:rPr>
              <a:t>R0</a:t>
            </a:r>
            <a:r>
              <a:rPr lang="en-US" sz="2000" b="1" dirty="0">
                <a:solidFill>
                  <a:srgbClr val="C00000"/>
                </a:solidFill>
              </a:rPr>
              <a:t>, #5 ; R0 = 5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dirty="0" smtClean="0">
                <a:solidFill>
                  <a:srgbClr val="C00000"/>
                </a:solidFill>
              </a:rPr>
              <a:t>		</a:t>
            </a:r>
            <a:r>
              <a:rPr lang="en-US" sz="2000" b="1" dirty="0" smtClean="0">
                <a:solidFill>
                  <a:srgbClr val="C00000"/>
                </a:solidFill>
              </a:rPr>
              <a:t>MOV </a:t>
            </a:r>
            <a:r>
              <a:rPr lang="en-US" sz="2000" b="1" dirty="0">
                <a:solidFill>
                  <a:srgbClr val="0530BB"/>
                </a:solidFill>
              </a:rPr>
              <a:t>R1</a:t>
            </a:r>
            <a:r>
              <a:rPr lang="en-US" sz="2000" b="1" dirty="0">
                <a:solidFill>
                  <a:srgbClr val="C00000"/>
                </a:solidFill>
              </a:rPr>
              <a:t>, #7 ; R1 = 7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dirty="0" smtClean="0">
                <a:solidFill>
                  <a:srgbClr val="C00000"/>
                </a:solidFill>
              </a:rPr>
              <a:t>		</a:t>
            </a:r>
            <a:r>
              <a:rPr lang="en-US" sz="2000" b="1" dirty="0" smtClean="0">
                <a:solidFill>
                  <a:srgbClr val="C00000"/>
                </a:solidFill>
              </a:rPr>
              <a:t>BL </a:t>
            </a:r>
            <a:r>
              <a:rPr lang="en-US" sz="2000" b="1" dirty="0">
                <a:solidFill>
                  <a:srgbClr val="C00000"/>
                </a:solidFill>
              </a:rPr>
              <a:t>BIGGER ; BIGGER(5, 7)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dirty="0" smtClean="0">
                <a:solidFill>
                  <a:srgbClr val="C00000"/>
                </a:solidFill>
              </a:rPr>
              <a:t>		</a:t>
            </a:r>
            <a:r>
              <a:rPr lang="en-US" sz="2000" b="1" dirty="0" smtClean="0">
                <a:solidFill>
                  <a:srgbClr val="C00000"/>
                </a:solidFill>
              </a:rPr>
              <a:t>HERE </a:t>
            </a:r>
            <a:r>
              <a:rPr lang="en-US" sz="2000" b="1" dirty="0">
                <a:solidFill>
                  <a:srgbClr val="C00000"/>
                </a:solidFill>
              </a:rPr>
              <a:t>B HERE ; stay here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b="1" dirty="0">
                <a:solidFill>
                  <a:srgbClr val="C00000"/>
                </a:solidFill>
              </a:rPr>
              <a:t>; =======================================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b="1" dirty="0">
                <a:solidFill>
                  <a:srgbClr val="C00000"/>
                </a:solidFill>
              </a:rPr>
              <a:t>; BIGGER returns the bigger </a:t>
            </a:r>
            <a:r>
              <a:rPr lang="en-US" sz="2000" b="1" dirty="0" smtClean="0">
                <a:solidFill>
                  <a:srgbClr val="C00000"/>
                </a:solidFill>
              </a:rPr>
              <a:t>value</a:t>
            </a:r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; </a:t>
            </a:r>
            <a:r>
              <a:rPr lang="en-US" sz="2000" b="1" dirty="0">
                <a:solidFill>
                  <a:srgbClr val="C00000"/>
                </a:solidFill>
              </a:rPr>
              <a:t>Parameters</a:t>
            </a:r>
            <a:r>
              <a:rPr lang="en-US" sz="2000" b="1" dirty="0" smtClean="0">
                <a:solidFill>
                  <a:srgbClr val="C00000"/>
                </a:solidFill>
              </a:rPr>
              <a:t>: </a:t>
            </a:r>
            <a:r>
              <a:rPr lang="en-US" sz="2000" b="1" dirty="0">
                <a:solidFill>
                  <a:srgbClr val="C00000"/>
                </a:solidFill>
              </a:rPr>
              <a:t>R0 and R1: the values to be compared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b="1" dirty="0" smtClean="0">
                <a:solidFill>
                  <a:srgbClr val="C00000"/>
                </a:solidFill>
              </a:rPr>
              <a:t>; </a:t>
            </a:r>
            <a:r>
              <a:rPr lang="en-US" sz="2000" b="1" dirty="0">
                <a:solidFill>
                  <a:srgbClr val="C00000"/>
                </a:solidFill>
              </a:rPr>
              <a:t>Returns</a:t>
            </a:r>
            <a:r>
              <a:rPr lang="en-US" sz="2000" b="1" dirty="0" smtClean="0">
                <a:solidFill>
                  <a:srgbClr val="C00000"/>
                </a:solidFill>
              </a:rPr>
              <a:t>: </a:t>
            </a:r>
            <a:r>
              <a:rPr lang="en-US" sz="2000" b="1" dirty="0">
                <a:solidFill>
                  <a:srgbClr val="C00000"/>
                </a:solidFill>
              </a:rPr>
              <a:t>R0: containing the bigger value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b="1" dirty="0" smtClean="0">
                <a:solidFill>
                  <a:srgbClr val="C00000"/>
                </a:solidFill>
              </a:rPr>
              <a:t>; </a:t>
            </a:r>
            <a:r>
              <a:rPr lang="en-US" sz="2000" b="1" dirty="0">
                <a:solidFill>
                  <a:srgbClr val="C00000"/>
                </a:solidFill>
              </a:rPr>
              <a:t>=======================================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b="1" dirty="0" smtClean="0">
                <a:solidFill>
                  <a:srgbClr val="C00000"/>
                </a:solidFill>
              </a:rPr>
              <a:t>BIGGER	CMP </a:t>
            </a:r>
            <a:r>
              <a:rPr lang="en-US" sz="2000" b="1" dirty="0">
                <a:solidFill>
                  <a:srgbClr val="0530BB"/>
                </a:solidFill>
              </a:rPr>
              <a:t>R0</a:t>
            </a:r>
            <a:r>
              <a:rPr lang="en-US" sz="2000" b="1" dirty="0">
                <a:solidFill>
                  <a:srgbClr val="C00000"/>
                </a:solidFill>
              </a:rPr>
              <a:t>, </a:t>
            </a:r>
            <a:r>
              <a:rPr lang="en-US" sz="2000" b="1" dirty="0">
                <a:solidFill>
                  <a:srgbClr val="0530BB"/>
                </a:solidFill>
              </a:rPr>
              <a:t>R1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dirty="0" smtClean="0">
                <a:solidFill>
                  <a:srgbClr val="C00000"/>
                </a:solidFill>
              </a:rPr>
              <a:t>		</a:t>
            </a:r>
            <a:r>
              <a:rPr lang="en-US" sz="2000" b="1" dirty="0" smtClean="0">
                <a:solidFill>
                  <a:srgbClr val="C00000"/>
                </a:solidFill>
              </a:rPr>
              <a:t>BHI </a:t>
            </a:r>
            <a:r>
              <a:rPr lang="en-US" sz="2000" b="1" dirty="0" smtClean="0">
                <a:solidFill>
                  <a:srgbClr val="0530BB"/>
                </a:solidFill>
              </a:rPr>
              <a:t>L1</a:t>
            </a:r>
            <a:r>
              <a:rPr lang="en-US" sz="2000" b="1" dirty="0" smtClean="0">
                <a:solidFill>
                  <a:srgbClr val="C00000"/>
                </a:solidFill>
              </a:rPr>
              <a:t> ; if R0 &gt; R1 go to L1</a:t>
            </a:r>
            <a:r>
              <a:rPr lang="en-US" sz="2000" dirty="0" smtClean="0">
                <a:solidFill>
                  <a:srgbClr val="C00000"/>
                </a:solidFill>
              </a:rPr>
              <a:t/>
            </a:r>
            <a:br>
              <a:rPr lang="en-US" sz="2000" dirty="0" smtClean="0">
                <a:solidFill>
                  <a:srgbClr val="C00000"/>
                </a:solidFill>
              </a:rPr>
            </a:br>
            <a:r>
              <a:rPr lang="en-US" sz="2000" dirty="0" smtClean="0">
                <a:solidFill>
                  <a:srgbClr val="C00000"/>
                </a:solidFill>
              </a:rPr>
              <a:t>		</a:t>
            </a:r>
            <a:r>
              <a:rPr lang="en-US" sz="2000" b="1" dirty="0" smtClean="0">
                <a:solidFill>
                  <a:srgbClr val="C00000"/>
                </a:solidFill>
              </a:rPr>
              <a:t>MOV </a:t>
            </a:r>
            <a:r>
              <a:rPr lang="en-US" sz="2000" b="1" dirty="0" smtClean="0">
                <a:solidFill>
                  <a:srgbClr val="0530BB"/>
                </a:solidFill>
              </a:rPr>
              <a:t>R0</a:t>
            </a:r>
            <a:r>
              <a:rPr lang="en-US" sz="2000" b="1" dirty="0" smtClean="0">
                <a:solidFill>
                  <a:srgbClr val="C00000"/>
                </a:solidFill>
              </a:rPr>
              <a:t>, </a:t>
            </a:r>
            <a:r>
              <a:rPr lang="en-US" sz="2000" b="1" dirty="0" smtClean="0">
                <a:solidFill>
                  <a:srgbClr val="0530BB"/>
                </a:solidFill>
              </a:rPr>
              <a:t>R1</a:t>
            </a:r>
            <a:r>
              <a:rPr lang="en-US" sz="2000" b="1" dirty="0" smtClean="0">
                <a:solidFill>
                  <a:srgbClr val="C00000"/>
                </a:solidFill>
              </a:rPr>
              <a:t> ; R0 = R1</a:t>
            </a:r>
            <a:r>
              <a:rPr lang="en-US" sz="2000" dirty="0" smtClean="0">
                <a:solidFill>
                  <a:srgbClr val="C00000"/>
                </a:solidFill>
              </a:rPr>
              <a:t/>
            </a:r>
            <a:br>
              <a:rPr lang="en-US" sz="2000" dirty="0" smtClean="0">
                <a:solidFill>
                  <a:srgbClr val="C00000"/>
                </a:solidFill>
              </a:rPr>
            </a:br>
            <a:r>
              <a:rPr lang="en-US" sz="2000" b="1" dirty="0" smtClean="0">
                <a:solidFill>
                  <a:srgbClr val="C00000"/>
                </a:solidFill>
              </a:rPr>
              <a:t>L1	 	BX LR ; return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b="1" dirty="0" smtClean="0">
                <a:solidFill>
                  <a:srgbClr val="C00000"/>
                </a:solidFill>
              </a:rPr>
              <a:t>END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464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8520"/>
    </mc:Choice>
    <mc:Fallback>
      <p:transition spd="slow" advTm="78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Passing Arguments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</a:t>
            </a:r>
            <a:r>
              <a:rPr lang="en-US" sz="1400" dirty="0" smtClean="0">
                <a:cs typeface="B Titr" panose="00000700000000000000" pitchFamily="2" charset="-78"/>
              </a:rPr>
              <a:t>, 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Passing through memory using </a:t>
            </a:r>
            <a:r>
              <a:rPr lang="en-US" sz="2400" b="1" dirty="0" smtClean="0"/>
              <a:t>references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Store </a:t>
            </a:r>
            <a:r>
              <a:rPr lang="en-US" sz="2000" b="1" dirty="0"/>
              <a:t>the data in memory and pass its address through a register</a:t>
            </a:r>
            <a:r>
              <a:rPr lang="en-US" sz="2000" b="1" dirty="0" smtClean="0"/>
              <a:t/>
            </a:r>
            <a:br>
              <a:rPr lang="en-US" sz="2000" b="1" dirty="0" smtClean="0"/>
            </a:br>
            <a:endParaRPr lang="en-US" sz="2000" b="1" dirty="0" smtClean="0"/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		ADR	</a:t>
            </a:r>
            <a:r>
              <a:rPr lang="en-US" sz="2000" b="1" dirty="0" smtClean="0">
                <a:solidFill>
                  <a:srgbClr val="0530BB"/>
                </a:solidFill>
              </a:rPr>
              <a:t>R0</a:t>
            </a:r>
            <a:r>
              <a:rPr lang="en-US" sz="2000" b="1" dirty="0">
                <a:solidFill>
                  <a:srgbClr val="0530BB"/>
                </a:solidFill>
              </a:rPr>
              <a:t>, OUR_STR </a:t>
            </a:r>
            <a:r>
              <a:rPr lang="en-US" sz="2000" b="1" dirty="0">
                <a:solidFill>
                  <a:srgbClr val="00B050"/>
                </a:solidFill>
              </a:rPr>
              <a:t>; R0 = </a:t>
            </a:r>
            <a:r>
              <a:rPr lang="en-US" sz="2000" b="1" dirty="0" err="1">
                <a:solidFill>
                  <a:srgbClr val="00B050"/>
                </a:solidFill>
              </a:rPr>
              <a:t>addr</a:t>
            </a:r>
            <a:r>
              <a:rPr lang="en-US" sz="2000" b="1" dirty="0">
                <a:solidFill>
                  <a:srgbClr val="00B050"/>
                </a:solidFill>
              </a:rPr>
              <a:t>. of OUR_STR</a:t>
            </a:r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		</a:t>
            </a:r>
            <a:r>
              <a:rPr lang="en-US" sz="2000" b="1" dirty="0" smtClean="0">
                <a:solidFill>
                  <a:srgbClr val="0530BB"/>
                </a:solidFill>
              </a:rPr>
              <a:t>BL</a:t>
            </a:r>
            <a:r>
              <a:rPr lang="en-US" sz="2000" b="1" dirty="0" smtClean="0">
                <a:solidFill>
                  <a:srgbClr val="C00000"/>
                </a:solidFill>
              </a:rPr>
              <a:t> 	STR_LENGTH</a:t>
            </a:r>
            <a:r>
              <a:rPr lang="en-US" sz="2000" b="1" dirty="0" smtClean="0">
                <a:solidFill>
                  <a:srgbClr val="00B050"/>
                </a:solidFill>
              </a:rPr>
              <a:t> </a:t>
            </a:r>
            <a:r>
              <a:rPr lang="en-US" sz="2000" b="1" dirty="0">
                <a:solidFill>
                  <a:srgbClr val="00B050"/>
                </a:solidFill>
              </a:rPr>
              <a:t>; STR_LENGTH(&amp;OUR_STR)</a:t>
            </a:r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HERE	B </a:t>
            </a:r>
            <a:r>
              <a:rPr lang="en-US" sz="2000" b="1" dirty="0">
                <a:solidFill>
                  <a:srgbClr val="C00000"/>
                </a:solidFill>
              </a:rPr>
              <a:t>HERE </a:t>
            </a:r>
            <a:r>
              <a:rPr lang="en-US" sz="2000" b="1" dirty="0">
                <a:solidFill>
                  <a:srgbClr val="00B050"/>
                </a:solidFill>
              </a:rPr>
              <a:t>; stay here</a:t>
            </a:r>
          </a:p>
          <a:p>
            <a:pPr lvl="1"/>
            <a:r>
              <a:rPr lang="en-US" sz="2000" b="1" dirty="0">
                <a:solidFill>
                  <a:srgbClr val="0530BB"/>
                </a:solidFill>
              </a:rPr>
              <a:t>OUR_STR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dirty="0" smtClean="0">
                <a:solidFill>
                  <a:srgbClr val="C00000"/>
                </a:solidFill>
              </a:rPr>
              <a:t>  	DCB 	"</a:t>
            </a:r>
            <a:r>
              <a:rPr lang="en-US" sz="2000" b="1" dirty="0">
                <a:solidFill>
                  <a:srgbClr val="C00000"/>
                </a:solidFill>
              </a:rPr>
              <a:t>HELLO!"</a:t>
            </a:r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; </a:t>
            </a:r>
            <a:r>
              <a:rPr lang="en-US" sz="2000" b="1" dirty="0">
                <a:solidFill>
                  <a:srgbClr val="C00000"/>
                </a:solidFill>
              </a:rPr>
              <a:t>=======================================</a:t>
            </a:r>
          </a:p>
          <a:p>
            <a:pPr lvl="1"/>
            <a:r>
              <a:rPr lang="en-US" sz="2000" b="1" dirty="0" smtClean="0">
                <a:solidFill>
                  <a:srgbClr val="0530BB"/>
                </a:solidFill>
              </a:rPr>
              <a:t>STR_LENGTH</a:t>
            </a:r>
            <a:r>
              <a:rPr lang="en-US" sz="2000" b="1" dirty="0" smtClean="0">
                <a:solidFill>
                  <a:srgbClr val="C00000"/>
                </a:solidFill>
              </a:rPr>
              <a:t> MOV </a:t>
            </a:r>
            <a:r>
              <a:rPr lang="en-US" sz="2000" b="1" dirty="0">
                <a:solidFill>
                  <a:srgbClr val="C00000"/>
                </a:solidFill>
              </a:rPr>
              <a:t>R1, </a:t>
            </a:r>
            <a:r>
              <a:rPr lang="en-US" sz="2000" b="1" dirty="0">
                <a:solidFill>
                  <a:srgbClr val="0530BB"/>
                </a:solidFill>
              </a:rPr>
              <a:t>R0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dirty="0">
                <a:solidFill>
                  <a:srgbClr val="00B050"/>
                </a:solidFill>
              </a:rPr>
              <a:t>; move string pointer to R1</a:t>
            </a:r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		MOV </a:t>
            </a:r>
            <a:r>
              <a:rPr lang="en-US" sz="2000" b="1" dirty="0">
                <a:solidFill>
                  <a:srgbClr val="C00000"/>
                </a:solidFill>
              </a:rPr>
              <a:t>R0, #0 </a:t>
            </a:r>
            <a:r>
              <a:rPr lang="en-US" sz="2000" b="1" dirty="0">
                <a:solidFill>
                  <a:srgbClr val="00B050"/>
                </a:solidFill>
              </a:rPr>
              <a:t>; use R0 as string length counter</a:t>
            </a:r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L_BEGIN	LDRB </a:t>
            </a:r>
            <a:r>
              <a:rPr lang="en-US" sz="2000" b="1" dirty="0">
                <a:solidFill>
                  <a:srgbClr val="C00000"/>
                </a:solidFill>
              </a:rPr>
              <a:t>R2, [R1] </a:t>
            </a:r>
            <a:r>
              <a:rPr lang="en-US" sz="2000" b="1" dirty="0">
                <a:solidFill>
                  <a:srgbClr val="00B050"/>
                </a:solidFill>
              </a:rPr>
              <a:t>; fetch a character from string</a:t>
            </a:r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		CMP </a:t>
            </a:r>
            <a:r>
              <a:rPr lang="en-US" sz="2000" b="1" dirty="0">
                <a:solidFill>
                  <a:srgbClr val="C00000"/>
                </a:solidFill>
              </a:rPr>
              <a:t>R2, #0</a:t>
            </a:r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		BXEQ </a:t>
            </a:r>
            <a:r>
              <a:rPr lang="en-US" sz="2000" b="1" dirty="0">
                <a:solidFill>
                  <a:srgbClr val="C00000"/>
                </a:solidFill>
              </a:rPr>
              <a:t>LR </a:t>
            </a:r>
            <a:r>
              <a:rPr lang="en-US" sz="2000" b="1" dirty="0">
                <a:solidFill>
                  <a:srgbClr val="00B050"/>
                </a:solidFill>
              </a:rPr>
              <a:t>; return if character is null (end of string)</a:t>
            </a:r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		ADD </a:t>
            </a:r>
            <a:r>
              <a:rPr lang="en-US" sz="2000" b="1" dirty="0">
                <a:solidFill>
                  <a:srgbClr val="C00000"/>
                </a:solidFill>
              </a:rPr>
              <a:t>R1, R1, #1 </a:t>
            </a:r>
            <a:r>
              <a:rPr lang="en-US" sz="2000" b="1" dirty="0">
                <a:solidFill>
                  <a:srgbClr val="00B050"/>
                </a:solidFill>
              </a:rPr>
              <a:t>; point to next character in string</a:t>
            </a:r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		ADD </a:t>
            </a:r>
            <a:r>
              <a:rPr lang="en-US" sz="2000" b="1" dirty="0">
                <a:solidFill>
                  <a:srgbClr val="C00000"/>
                </a:solidFill>
              </a:rPr>
              <a:t>R0, R0, #1 </a:t>
            </a:r>
            <a:r>
              <a:rPr lang="en-US" sz="2000" b="1" dirty="0">
                <a:solidFill>
                  <a:srgbClr val="00B050"/>
                </a:solidFill>
              </a:rPr>
              <a:t>; increment the counter</a:t>
            </a:r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		B L_BEGIN</a:t>
            </a:r>
            <a:endParaRPr lang="en-US" sz="2000" b="1" dirty="0">
              <a:solidFill>
                <a:srgbClr val="C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3140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13964"/>
    </mc:Choice>
    <mc:Fallback>
      <p:transition spd="slow" advTm="213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Passing Arguments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</a:t>
            </a:r>
            <a:r>
              <a:rPr lang="en-US" sz="1400" dirty="0" smtClean="0">
                <a:cs typeface="B Titr" panose="00000700000000000000" pitchFamily="2" charset="-78"/>
              </a:rPr>
              <a:t>, 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Passing arguments through </a:t>
            </a:r>
            <a:r>
              <a:rPr lang="en-US" sz="2400" b="1" dirty="0" smtClean="0"/>
              <a:t>stack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The </a:t>
            </a:r>
            <a:r>
              <a:rPr lang="en-US" sz="2000" b="1" dirty="0"/>
              <a:t>arguments are pushed onto the stack just before calling the function </a:t>
            </a:r>
            <a:r>
              <a:rPr lang="en-US" sz="2000" b="1" dirty="0" smtClean="0"/>
              <a:t>and popped </a:t>
            </a:r>
            <a:r>
              <a:rPr lang="en-US" sz="2000" b="1" dirty="0"/>
              <a:t>off after </a:t>
            </a:r>
            <a:r>
              <a:rPr lang="en-US" sz="2000" b="1" dirty="0" smtClean="0"/>
              <a:t>returning</a:t>
            </a:r>
            <a:br>
              <a:rPr lang="en-US" sz="2000" b="1" dirty="0" smtClean="0"/>
            </a:br>
            <a:r>
              <a:rPr lang="en-US" sz="2000" b="1" dirty="0" smtClean="0"/>
              <a:t>	</a:t>
            </a:r>
            <a:r>
              <a:rPr lang="en-US" b="1" dirty="0" smtClean="0">
                <a:solidFill>
                  <a:srgbClr val="C00000"/>
                </a:solidFill>
              </a:rPr>
              <a:t>LDR	 </a:t>
            </a:r>
            <a:r>
              <a:rPr lang="en-US" b="1" dirty="0">
                <a:solidFill>
                  <a:srgbClr val="C00000"/>
                </a:solidFill>
              </a:rPr>
              <a:t>SP, =(0x40000000+(16*1024</a:t>
            </a:r>
            <a:r>
              <a:rPr lang="en-US" b="1" dirty="0" smtClean="0">
                <a:solidFill>
                  <a:srgbClr val="C00000"/>
                </a:solidFill>
              </a:rPr>
              <a:t>)) </a:t>
            </a:r>
            <a:r>
              <a:rPr lang="en-US" b="1" dirty="0">
                <a:solidFill>
                  <a:srgbClr val="00B050"/>
                </a:solidFill>
              </a:rPr>
              <a:t>; </a:t>
            </a:r>
            <a:r>
              <a:rPr lang="en-US" b="1" dirty="0" err="1">
                <a:solidFill>
                  <a:srgbClr val="00B050"/>
                </a:solidFill>
              </a:rPr>
              <a:t>init</a:t>
            </a:r>
            <a:r>
              <a:rPr lang="en-US" b="1" dirty="0">
                <a:solidFill>
                  <a:srgbClr val="00B050"/>
                </a:solidFill>
              </a:rPr>
              <a:t> stack </a:t>
            </a:r>
            <a:r>
              <a:rPr lang="en-US" b="1" dirty="0" smtClean="0">
                <a:solidFill>
                  <a:srgbClr val="00B050"/>
                </a:solidFill>
              </a:rPr>
              <a:t>pointer</a:t>
            </a:r>
            <a:endParaRPr lang="en-US" b="1" dirty="0">
              <a:solidFill>
                <a:srgbClr val="00B050"/>
              </a:solidFill>
            </a:endParaRP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MOV	 R0, #5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PUSH 	{R0} </a:t>
            </a:r>
            <a:r>
              <a:rPr lang="en-US" b="1" dirty="0" smtClean="0">
                <a:solidFill>
                  <a:srgbClr val="00B050"/>
                </a:solidFill>
              </a:rPr>
              <a:t>; push Arg1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MOV	R0, #7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PUSH 	{R0} </a:t>
            </a:r>
            <a:r>
              <a:rPr lang="en-US" b="1" dirty="0" smtClean="0">
                <a:solidFill>
                  <a:srgbClr val="00B050"/>
                </a:solidFill>
              </a:rPr>
              <a:t>; push Arg2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BL 	</a:t>
            </a:r>
            <a:r>
              <a:rPr lang="en-US" b="1" dirty="0" smtClean="0">
                <a:solidFill>
                  <a:srgbClr val="0530BB"/>
                </a:solidFill>
              </a:rPr>
              <a:t>BIGGER </a:t>
            </a:r>
            <a:r>
              <a:rPr lang="en-US" b="1" dirty="0">
                <a:solidFill>
                  <a:srgbClr val="00B050"/>
                </a:solidFill>
              </a:rPr>
              <a:t>; BIGGER(5, 7)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ADD 	SP</a:t>
            </a:r>
            <a:r>
              <a:rPr lang="en-US" b="1" dirty="0">
                <a:solidFill>
                  <a:srgbClr val="C00000"/>
                </a:solidFill>
              </a:rPr>
              <a:t>, SP, #8 </a:t>
            </a:r>
            <a:r>
              <a:rPr lang="en-US" b="1" dirty="0">
                <a:solidFill>
                  <a:srgbClr val="00B050"/>
                </a:solidFill>
              </a:rPr>
              <a:t>; adjust the stack pointer to remove the arguments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HERE 	B HERE </a:t>
            </a:r>
            <a:r>
              <a:rPr lang="en-US" b="1" dirty="0" smtClean="0">
                <a:solidFill>
                  <a:srgbClr val="00B050"/>
                </a:solidFill>
              </a:rPr>
              <a:t>; stay here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; </a:t>
            </a:r>
            <a:r>
              <a:rPr lang="en-US" b="1" dirty="0">
                <a:solidFill>
                  <a:srgbClr val="C00000"/>
                </a:solidFill>
              </a:rPr>
              <a:t>=======================================</a:t>
            </a:r>
          </a:p>
          <a:p>
            <a:pPr lvl="1"/>
            <a:r>
              <a:rPr lang="en-US" b="1" dirty="0" smtClean="0">
                <a:solidFill>
                  <a:srgbClr val="0530BB"/>
                </a:solidFill>
              </a:rPr>
              <a:t>BIGGER</a:t>
            </a:r>
            <a:endParaRPr lang="en-US" b="1" dirty="0">
              <a:solidFill>
                <a:srgbClr val="0530BB"/>
              </a:solidFill>
            </a:endParaRP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LDR 	R0</a:t>
            </a:r>
            <a:r>
              <a:rPr lang="en-US" b="1" dirty="0">
                <a:solidFill>
                  <a:srgbClr val="C00000"/>
                </a:solidFill>
              </a:rPr>
              <a:t>, [SP, #4] </a:t>
            </a:r>
            <a:r>
              <a:rPr lang="en-US" b="1" dirty="0">
                <a:solidFill>
                  <a:srgbClr val="00B050"/>
                </a:solidFill>
              </a:rPr>
              <a:t>; R0 = arg1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LDR 	R1</a:t>
            </a:r>
            <a:r>
              <a:rPr lang="en-US" b="1" dirty="0">
                <a:solidFill>
                  <a:srgbClr val="C00000"/>
                </a:solidFill>
              </a:rPr>
              <a:t>, [SP, #0] </a:t>
            </a:r>
            <a:r>
              <a:rPr lang="en-US" b="1" dirty="0">
                <a:solidFill>
                  <a:srgbClr val="00B050"/>
                </a:solidFill>
              </a:rPr>
              <a:t>; R1 = arg2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CMP 	R0</a:t>
            </a:r>
            <a:r>
              <a:rPr lang="en-US" b="1" dirty="0">
                <a:solidFill>
                  <a:srgbClr val="C00000"/>
                </a:solidFill>
              </a:rPr>
              <a:t>, R1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MOVLO 	R0</a:t>
            </a:r>
            <a:r>
              <a:rPr lang="en-US" b="1" dirty="0">
                <a:solidFill>
                  <a:srgbClr val="C00000"/>
                </a:solidFill>
              </a:rPr>
              <a:t>, R1 </a:t>
            </a:r>
            <a:r>
              <a:rPr lang="en-US" b="1" dirty="0">
                <a:solidFill>
                  <a:srgbClr val="00B050"/>
                </a:solidFill>
              </a:rPr>
              <a:t>; if R0 &lt; R1 move R1 into R0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	L1 	BX </a:t>
            </a:r>
            <a:r>
              <a:rPr lang="en-US" b="1" dirty="0">
                <a:solidFill>
                  <a:srgbClr val="C00000"/>
                </a:solidFill>
              </a:rPr>
              <a:t>LR </a:t>
            </a:r>
            <a:r>
              <a:rPr lang="en-US" b="1" dirty="0">
                <a:solidFill>
                  <a:srgbClr val="00B050"/>
                </a:solidFill>
              </a:rPr>
              <a:t>; </a:t>
            </a:r>
            <a:r>
              <a:rPr lang="en-US" b="1" dirty="0" smtClean="0">
                <a:solidFill>
                  <a:srgbClr val="00B050"/>
                </a:solidFill>
              </a:rPr>
              <a:t>return</a:t>
            </a:r>
            <a:endParaRPr lang="en-US" sz="2000" b="1" dirty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280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57003"/>
    </mc:Choice>
    <mc:Fallback>
      <p:transition spd="slow" advTm="1570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Passing Arguments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</a:t>
            </a:r>
            <a:r>
              <a:rPr lang="en-US" sz="1400" dirty="0" smtClean="0">
                <a:cs typeface="B Titr" panose="00000700000000000000" pitchFamily="2" charset="-78"/>
              </a:rPr>
              <a:t>, 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In ARM CPU, the arguments are </a:t>
            </a:r>
            <a:r>
              <a:rPr lang="en-US" sz="2400" b="1" dirty="0" smtClean="0"/>
              <a:t>passed in </a:t>
            </a:r>
            <a:r>
              <a:rPr lang="en-US" sz="2400" b="1" dirty="0"/>
              <a:t>the </a:t>
            </a:r>
            <a:r>
              <a:rPr lang="en-US" sz="2400" b="1" dirty="0">
                <a:solidFill>
                  <a:srgbClr val="C00000"/>
                </a:solidFill>
              </a:rPr>
              <a:t>first four registers </a:t>
            </a:r>
            <a:endParaRPr lang="en-US" sz="2400" b="1" dirty="0" smtClean="0">
              <a:solidFill>
                <a:srgbClr val="C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If </a:t>
            </a:r>
            <a:r>
              <a:rPr lang="en-US" sz="2000" b="1" dirty="0"/>
              <a:t>there are </a:t>
            </a:r>
            <a:r>
              <a:rPr lang="en-US" sz="2000" b="1" dirty="0">
                <a:solidFill>
                  <a:srgbClr val="C00000"/>
                </a:solidFill>
              </a:rPr>
              <a:t>four</a:t>
            </a:r>
            <a:r>
              <a:rPr lang="en-US" sz="2000" b="1" dirty="0"/>
              <a:t> or fewer </a:t>
            </a:r>
            <a:r>
              <a:rPr lang="en-US" sz="2000" b="1" dirty="0" smtClean="0"/>
              <a:t>arguments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If </a:t>
            </a:r>
            <a:r>
              <a:rPr lang="en-US" sz="2400" b="1" dirty="0"/>
              <a:t>there are </a:t>
            </a:r>
            <a:r>
              <a:rPr lang="en-US" sz="2400" b="1" dirty="0" smtClean="0">
                <a:solidFill>
                  <a:srgbClr val="C00000"/>
                </a:solidFill>
              </a:rPr>
              <a:t>more than </a:t>
            </a:r>
            <a:r>
              <a:rPr lang="en-US" sz="2400" b="1" dirty="0">
                <a:solidFill>
                  <a:srgbClr val="C00000"/>
                </a:solidFill>
              </a:rPr>
              <a:t>four </a:t>
            </a:r>
            <a:r>
              <a:rPr lang="en-US" sz="2400" b="1" dirty="0" smtClean="0"/>
              <a:t>arguments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T</a:t>
            </a:r>
            <a:r>
              <a:rPr lang="en-US" sz="2000" b="1" dirty="0" smtClean="0"/>
              <a:t>he </a:t>
            </a:r>
            <a:r>
              <a:rPr lang="en-US" sz="2000" b="1" dirty="0">
                <a:solidFill>
                  <a:srgbClr val="C00000"/>
                </a:solidFill>
              </a:rPr>
              <a:t>first four </a:t>
            </a:r>
            <a:r>
              <a:rPr lang="en-US" sz="2000" b="1" dirty="0"/>
              <a:t>are passed in the first four </a:t>
            </a:r>
            <a:r>
              <a:rPr lang="en-US" sz="2000" b="1" dirty="0" smtClean="0">
                <a:solidFill>
                  <a:srgbClr val="C00000"/>
                </a:solidFill>
              </a:rPr>
              <a:t>registers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The </a:t>
            </a:r>
            <a:r>
              <a:rPr lang="en-US" sz="2000" b="1" dirty="0" smtClean="0">
                <a:solidFill>
                  <a:srgbClr val="C00000"/>
                </a:solidFill>
              </a:rPr>
              <a:t>rest</a:t>
            </a:r>
            <a:r>
              <a:rPr lang="en-US" sz="2000" b="1" dirty="0" smtClean="0"/>
              <a:t> </a:t>
            </a:r>
            <a:r>
              <a:rPr lang="en-US" sz="2000" b="1" dirty="0"/>
              <a:t>are passed on the </a:t>
            </a:r>
            <a:r>
              <a:rPr lang="en-US" sz="2000" b="1" dirty="0" smtClean="0">
                <a:solidFill>
                  <a:srgbClr val="C00000"/>
                </a:solidFill>
              </a:rPr>
              <a:t>stack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5584382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42099"/>
    </mc:Choice>
    <mc:Fallback>
      <p:transition spd="slow" advTm="242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ARM Application Procedure Call Standard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</a:t>
            </a:r>
            <a:r>
              <a:rPr lang="en-US" sz="1400" dirty="0" smtClean="0">
                <a:cs typeface="B Titr" panose="00000700000000000000" pitchFamily="2" charset="-78"/>
              </a:rPr>
              <a:t>, 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</a:rPr>
              <a:t>AAPCS</a:t>
            </a:r>
            <a:r>
              <a:rPr lang="en-US" sz="2400" b="1" dirty="0"/>
              <a:t> provides a standard for implementing the </a:t>
            </a:r>
            <a:r>
              <a:rPr lang="en-US" sz="2400" b="1" dirty="0" smtClean="0"/>
              <a:t>functions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Some rules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arguments must be sent through </a:t>
            </a:r>
            <a:r>
              <a:rPr lang="en-US" sz="2000" b="1" dirty="0">
                <a:solidFill>
                  <a:srgbClr val="C00000"/>
                </a:solidFill>
              </a:rPr>
              <a:t>R0 to </a:t>
            </a:r>
            <a:r>
              <a:rPr lang="en-US" sz="2000" b="1" dirty="0" smtClean="0">
                <a:solidFill>
                  <a:srgbClr val="C00000"/>
                </a:solidFill>
              </a:rPr>
              <a:t>R3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return value must be returned in </a:t>
            </a:r>
            <a:r>
              <a:rPr lang="en-US" sz="2000" b="1" dirty="0">
                <a:solidFill>
                  <a:srgbClr val="C00000"/>
                </a:solidFill>
              </a:rPr>
              <a:t>R0</a:t>
            </a:r>
            <a:r>
              <a:rPr lang="en-US" sz="2000" b="1" dirty="0"/>
              <a:t> (and </a:t>
            </a:r>
            <a:r>
              <a:rPr lang="en-US" sz="2000" b="1" dirty="0">
                <a:solidFill>
                  <a:srgbClr val="C00000"/>
                </a:solidFill>
              </a:rPr>
              <a:t>R1</a:t>
            </a:r>
            <a:r>
              <a:rPr lang="en-US" sz="2000" b="1" dirty="0"/>
              <a:t> </a:t>
            </a:r>
            <a:r>
              <a:rPr lang="en-US" sz="2000" b="1" dirty="0" smtClean="0"/>
              <a:t>for return a 64-bit)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functions can use </a:t>
            </a:r>
            <a:r>
              <a:rPr lang="en-US" sz="2000" b="1" dirty="0">
                <a:solidFill>
                  <a:srgbClr val="C00000"/>
                </a:solidFill>
              </a:rPr>
              <a:t>R4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C00000"/>
                </a:solidFill>
              </a:rPr>
              <a:t>to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C00000"/>
                </a:solidFill>
              </a:rPr>
              <a:t>R8</a:t>
            </a:r>
            <a:r>
              <a:rPr lang="en-US" sz="2000" b="1" dirty="0"/>
              <a:t>, </a:t>
            </a:r>
            <a:r>
              <a:rPr lang="en-US" sz="2000" b="1" dirty="0">
                <a:solidFill>
                  <a:srgbClr val="C00000"/>
                </a:solidFill>
              </a:rPr>
              <a:t>R10</a:t>
            </a:r>
            <a:r>
              <a:rPr lang="en-US" sz="2000" b="1" dirty="0"/>
              <a:t> and </a:t>
            </a:r>
            <a:r>
              <a:rPr lang="en-US" sz="2000" b="1" dirty="0">
                <a:solidFill>
                  <a:srgbClr val="C00000"/>
                </a:solidFill>
              </a:rPr>
              <a:t>R11</a:t>
            </a:r>
            <a:r>
              <a:rPr lang="en-US" sz="2000" b="1" dirty="0"/>
              <a:t> for temporary </a:t>
            </a:r>
            <a:r>
              <a:rPr lang="en-US" sz="2000" b="1" dirty="0" smtClean="0"/>
              <a:t>storage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Their </a:t>
            </a:r>
            <a:r>
              <a:rPr lang="en-US" sz="2000" b="1" dirty="0"/>
              <a:t>values must be </a:t>
            </a:r>
            <a:r>
              <a:rPr lang="en-US" sz="2000" b="1" dirty="0" smtClean="0">
                <a:solidFill>
                  <a:srgbClr val="00B050"/>
                </a:solidFill>
              </a:rPr>
              <a:t>saved</a:t>
            </a:r>
            <a:r>
              <a:rPr lang="en-US" sz="2000" b="1" dirty="0" smtClean="0"/>
              <a:t> </a:t>
            </a:r>
            <a:r>
              <a:rPr lang="en-US" sz="2000" b="1" dirty="0" smtClean="0">
                <a:solidFill>
                  <a:srgbClr val="C00000"/>
                </a:solidFill>
              </a:rPr>
              <a:t>upon </a:t>
            </a:r>
            <a:r>
              <a:rPr lang="en-US" sz="2000" b="1" dirty="0">
                <a:solidFill>
                  <a:srgbClr val="C00000"/>
                </a:solidFill>
              </a:rPr>
              <a:t>entering </a:t>
            </a:r>
            <a:r>
              <a:rPr lang="en-US" sz="2000" b="1" dirty="0"/>
              <a:t>the function and </a:t>
            </a:r>
            <a:r>
              <a:rPr lang="en-US" sz="2000" b="1" dirty="0">
                <a:solidFill>
                  <a:srgbClr val="00B050"/>
                </a:solidFill>
              </a:rPr>
              <a:t>restored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C00000"/>
                </a:solidFill>
              </a:rPr>
              <a:t>before </a:t>
            </a:r>
            <a:r>
              <a:rPr lang="en-US" sz="2000" b="1" dirty="0" smtClean="0">
                <a:solidFill>
                  <a:srgbClr val="C00000"/>
                </a:solidFill>
              </a:rPr>
              <a:t>returning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The </a:t>
            </a:r>
            <a:r>
              <a:rPr lang="en-US" sz="2000" b="1" dirty="0"/>
              <a:t>stack must be used as </a:t>
            </a:r>
            <a:r>
              <a:rPr lang="en-US" sz="2000" b="1" dirty="0">
                <a:solidFill>
                  <a:srgbClr val="C00000"/>
                </a:solidFill>
              </a:rPr>
              <a:t>Full Descending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C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712941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73120"/>
    </mc:Choice>
    <mc:Fallback>
      <p:transition spd="slow" advTm="173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4|7.6|5.8|5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8|1.5|13.9|31.6|16.8|54.6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37457</TotalTime>
  <Words>366</Words>
  <Application>Microsoft Office PowerPoint</Application>
  <PresentationFormat>On-screen Show (4:3)</PresentationFormat>
  <Paragraphs>92</Paragraphs>
  <Slides>10</Slides>
  <Notes>0</Notes>
  <HiddenSlides>0</HiddenSlides>
  <MMClips>10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Office Theme</vt:lpstr>
      <vt:lpstr>Aspect</vt:lpstr>
      <vt:lpstr>Microprocessors and Assembly Language  Spring 2020</vt:lpstr>
      <vt:lpstr>Copyright Notice</vt:lpstr>
      <vt:lpstr>PowerPoint Presentation</vt:lpstr>
      <vt:lpstr>Passing Arguments</vt:lpstr>
      <vt:lpstr>Passing Arguments</vt:lpstr>
      <vt:lpstr>Passing Arguments</vt:lpstr>
      <vt:lpstr>Passing Arguments</vt:lpstr>
      <vt:lpstr>Passing Arguments</vt:lpstr>
      <vt:lpstr>ARM Application Procedure Call Standard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Hamed</cp:lastModifiedBy>
  <cp:revision>700</cp:revision>
  <cp:lastPrinted>2017-02-07T08:08:08Z</cp:lastPrinted>
  <dcterms:created xsi:type="dcterms:W3CDTF">2006-08-16T00:00:00Z</dcterms:created>
  <dcterms:modified xsi:type="dcterms:W3CDTF">2020-10-17T13:35:18Z</dcterms:modified>
</cp:coreProperties>
</file>